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7" r:id="rId2"/>
    <p:sldId id="260" r:id="rId3"/>
    <p:sldId id="283" r:id="rId4"/>
    <p:sldId id="258" r:id="rId5"/>
    <p:sldId id="282" r:id="rId6"/>
    <p:sldId id="26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471"/>
    <p:restoredTop sz="70353"/>
  </p:normalViewPr>
  <p:slideViewPr>
    <p:cSldViewPr snapToGrid="0" snapToObjects="1">
      <p:cViewPr varScale="1">
        <p:scale>
          <a:sx n="73" d="100"/>
          <a:sy n="73" d="100"/>
        </p:scale>
        <p:origin x="146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10/28/17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sz="1200" kern="1200" noProof="0" dirty="0" smtClean="0">
                <a:solidFill>
                  <a:schemeClr val="tx1"/>
                </a:solidFill>
                <a:effectLst/>
                <a:latin typeface="+mn-lt"/>
                <a:ea typeface="+mn-ea"/>
                <a:cs typeface="+mn-cs"/>
              </a:rPr>
              <a:t>Eğitmene, dersin tüm oturumlarını</a:t>
            </a:r>
            <a:r>
              <a:rPr lang="tr-TR" sz="1200" kern="1200" baseline="0" noProof="0" dirty="0" smtClean="0">
                <a:solidFill>
                  <a:schemeClr val="tx1"/>
                </a:solidFill>
                <a:effectLst/>
                <a:latin typeface="+mn-lt"/>
                <a:ea typeface="+mn-ea"/>
                <a:cs typeface="+mn-cs"/>
              </a:rPr>
              <a:t> kapsayan bir tartışma başlatmak ve yürütmek konusunda yardımcı olması amacıyla bir PowerPoint sunulmaktadır. Eğitmen değerlendirme formlarını bu oturuma başlamadan önce dağıtmalıdır. Bazı durumlarda, katılımcıların değerlendirme formlarını dersler halen sürerken ve oturumlara dair izlenimleri henüz tazeyken doldurabilmeleri için bu formların eğitimin başında verilmesi isabetli olabilir. Ayrıca genel olarak, eğitimin sonuna gelindiğinde insanların formları tam olarak doldurmadığı gözlenmektedir. </a:t>
            </a:r>
            <a:endParaRPr lang="tr-T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2497079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408130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TR" sz="1200" kern="1200" noProof="0" dirty="0" smtClean="0">
                <a:solidFill>
                  <a:schemeClr val="tx1"/>
                </a:solidFill>
                <a:effectLst/>
                <a:latin typeface="+mn-lt"/>
                <a:ea typeface="+mn-ea"/>
                <a:cs typeface="+mn-cs"/>
              </a:rPr>
              <a:t>Tıpkı önceki derslerde</a:t>
            </a:r>
            <a:r>
              <a:rPr lang="tr-TR" sz="1200" kern="1200" baseline="0" noProof="0" dirty="0" smtClean="0">
                <a:solidFill>
                  <a:schemeClr val="tx1"/>
                </a:solidFill>
                <a:effectLst/>
                <a:latin typeface="+mn-lt"/>
                <a:ea typeface="+mn-ea"/>
                <a:cs typeface="+mn-cs"/>
              </a:rPr>
              <a:t> olduğu gibi, ders başında dile getirilen gündem ve oturum hedefleri ile ilgili benzer bir düzene uymalıyız. </a:t>
            </a:r>
            <a:endParaRPr lang="tr-TR" sz="1200" kern="1200" noProof="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1577476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TR" sz="1200" kern="1200" noProof="0" dirty="0" smtClean="0">
                <a:solidFill>
                  <a:schemeClr val="tx1"/>
                </a:solidFill>
                <a:effectLst/>
                <a:latin typeface="+mn-lt"/>
                <a:ea typeface="+mn-ea"/>
                <a:cs typeface="+mn-cs"/>
              </a:rPr>
              <a:t>Tıpkı önceki derslerde</a:t>
            </a:r>
            <a:r>
              <a:rPr lang="tr-TR" sz="1200" kern="1200" baseline="0" noProof="0" dirty="0" smtClean="0">
                <a:solidFill>
                  <a:schemeClr val="tx1"/>
                </a:solidFill>
                <a:effectLst/>
                <a:latin typeface="+mn-lt"/>
                <a:ea typeface="+mn-ea"/>
                <a:cs typeface="+mn-cs"/>
              </a:rPr>
              <a:t> olduğu gibi, ders başında dile getirilen gündem ve oturum hedefleri ile ilgili benzer bir düzene uymalıyız. </a:t>
            </a:r>
            <a:endParaRPr lang="tr-TR" sz="1200" kern="1200" noProof="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186550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6</a:t>
            </a:fld>
            <a:endParaRPr lang="en-GB"/>
          </a:p>
        </p:txBody>
      </p:sp>
    </p:spTree>
    <p:extLst>
      <p:ext uri="{BB962C8B-B14F-4D97-AF65-F5344CB8AC3E}">
        <p14:creationId xmlns:p14="http://schemas.microsoft.com/office/powerpoint/2010/main" val="4001714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10/28/17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10/28/17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10/28/17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10/28/17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10/28/17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10/28/17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10/28/17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10/28/17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10/28/17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10/28/17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10/28/17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10/28/17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371975"/>
            <a:ext cx="6400800" cy="1752600"/>
          </a:xfrm>
        </p:spPr>
        <p:txBody>
          <a:bodyPr>
            <a:normAutofit/>
          </a:bodyPr>
          <a:lstStyle/>
          <a:p>
            <a:r>
              <a:rPr lang="tr-TR" noProof="0" dirty="0" smtClean="0"/>
              <a:t>Oturum 1.4.4</a:t>
            </a:r>
          </a:p>
          <a:p>
            <a:r>
              <a:rPr lang="tr-TR" noProof="0" dirty="0" smtClean="0"/>
              <a:t>Eğitim Kapanışı</a:t>
            </a:r>
            <a:endParaRPr lang="tr-TR" noProof="0" dirty="0"/>
          </a:p>
        </p:txBody>
      </p:sp>
      <p:sp>
        <p:nvSpPr>
          <p:cNvPr id="6" name="Title 1"/>
          <p:cNvSpPr txBox="1">
            <a:spLocks/>
          </p:cNvSpPr>
          <p:nvPr/>
        </p:nvSpPr>
        <p:spPr>
          <a:xfrm>
            <a:off x="685800" y="2208212"/>
            <a:ext cx="7772400" cy="2020888"/>
          </a:xfrm>
          <a:prstGeom prst="rect">
            <a:avLst/>
          </a:prstGeom>
        </p:spPr>
        <p:txBody>
          <a:bodyPr vert="horz" lIns="91440" tIns="45720" rIns="91440" bIns="45720" rtlCol="0" anchor="ctr">
            <a:normAutofit fontScale="97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tr-TR" dirty="0" smtClean="0"/>
              <a:t>Siber Suçlar, Elektronik Deliller ve </a:t>
            </a:r>
          </a:p>
          <a:p>
            <a:r>
              <a:rPr lang="tr-TR" dirty="0" smtClean="0"/>
              <a:t>Siber Suçlardan Elde Edilen Gelirler Konusuna Giriş Eğitimi</a:t>
            </a:r>
          </a:p>
        </p:txBody>
      </p:sp>
      <p:sp>
        <p:nvSpPr>
          <p:cNvPr id="5" name="Rectangle 4"/>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093676" cy="4499139"/>
          </a:xfrm>
        </p:spPr>
        <p:txBody>
          <a:bodyPr>
            <a:normAutofit/>
          </a:bodyPr>
          <a:lstStyle/>
          <a:p>
            <a:pPr>
              <a:buNone/>
            </a:pPr>
            <a:r>
              <a:rPr lang="tr-TR" sz="2800" noProof="0" dirty="0" smtClean="0"/>
              <a:t>Bu oturum sonunda katılımcılar:</a:t>
            </a:r>
          </a:p>
          <a:p>
            <a:pPr lvl="0"/>
            <a:endParaRPr lang="tr-TR" sz="2800" noProof="0" dirty="0" smtClean="0"/>
          </a:p>
          <a:p>
            <a:pPr lvl="0"/>
            <a:r>
              <a:rPr lang="tr-TR" sz="2800" noProof="0" dirty="0" smtClean="0"/>
              <a:t>Bu eğitim ve eğitimin verimliliği konusunda uygun geri bildirimlerde bulunabilecek,</a:t>
            </a:r>
          </a:p>
          <a:p>
            <a:pPr lvl="0"/>
            <a:r>
              <a:rPr lang="tr-TR" sz="2800" noProof="0" dirty="0" smtClean="0"/>
              <a:t>Eğitim değerlendirme formlarını doldurabilecek,</a:t>
            </a:r>
          </a:p>
          <a:p>
            <a:r>
              <a:rPr lang="tr-TR" sz="2800" noProof="0" dirty="0" smtClean="0"/>
              <a:t>Bu konudaki bilgi ve becerilerini geliştirmek için gereken bir sonraki öğrenme seviyesini belirleyebilecektir. </a:t>
            </a:r>
          </a:p>
        </p:txBody>
      </p:sp>
      <p:sp>
        <p:nvSpPr>
          <p:cNvPr id="4" name="Title 1"/>
          <p:cNvSpPr>
            <a:spLocks noGrp="1"/>
          </p:cNvSpPr>
          <p:nvPr>
            <p:ph type="title"/>
          </p:nvPr>
        </p:nvSpPr>
        <p:spPr>
          <a:xfrm>
            <a:off x="457200" y="274638"/>
            <a:ext cx="8229600" cy="773266"/>
          </a:xfrm>
        </p:spPr>
        <p:txBody>
          <a:bodyPr/>
          <a:lstStyle/>
          <a:p>
            <a:r>
              <a:rPr lang="tr-TR" b="1" noProof="0" dirty="0" smtClean="0"/>
              <a:t>Oturumun Hedefleri</a:t>
            </a:r>
            <a:endParaRPr lang="tr-TR" b="1" noProof="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0293"/>
          </a:xfrm>
        </p:spPr>
        <p:txBody>
          <a:bodyPr/>
          <a:lstStyle/>
          <a:p>
            <a:r>
              <a:rPr lang="tr-TR" b="1" noProof="0" dirty="0" smtClean="0"/>
              <a:t>Gündem</a:t>
            </a:r>
            <a:endParaRPr lang="tr-TR" b="1" noProof="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145821680"/>
              </p:ext>
            </p:extLst>
          </p:nvPr>
        </p:nvGraphicFramePr>
        <p:xfrm>
          <a:off x="568411" y="2075939"/>
          <a:ext cx="8019534" cy="4312505"/>
        </p:xfrm>
        <a:graphic>
          <a:graphicData uri="http://schemas.openxmlformats.org/drawingml/2006/table">
            <a:tbl>
              <a:tblPr firstRow="1" firstCol="1" bandRow="1">
                <a:tableStyleId>{5940675A-B579-460E-94D1-54222C63F5DA}</a:tableStyleId>
              </a:tblPr>
              <a:tblGrid>
                <a:gridCol w="8019534"/>
              </a:tblGrid>
              <a:tr h="862501">
                <a:tc>
                  <a:txBody>
                    <a:bodyPr/>
                    <a:lstStyle/>
                    <a:p>
                      <a:pPr algn="l">
                        <a:lnSpc>
                          <a:spcPct val="100000"/>
                        </a:lnSpc>
                        <a:spcAft>
                          <a:spcPts val="300"/>
                        </a:spcAft>
                      </a:pPr>
                      <a:r>
                        <a:rPr lang="tr-TR" sz="2400" noProof="0" dirty="0" smtClean="0">
                          <a:effectLst/>
                        </a:rPr>
                        <a:t>Eğitim açılışı, eğitim hedefleri</a:t>
                      </a:r>
                      <a:r>
                        <a:rPr lang="tr-TR" sz="2400" baseline="0" noProof="0" dirty="0" smtClean="0">
                          <a:effectLst/>
                        </a:rPr>
                        <a:t> ve içeriğine giriş ve sunum</a:t>
                      </a:r>
                      <a:endParaRPr lang="tr-TR" sz="2400" noProof="0" dirty="0" smtClean="0">
                        <a:effectLst/>
                      </a:endParaRPr>
                    </a:p>
                  </a:txBody>
                  <a:tcPr marL="68580" marR="68580" marT="17780" marB="17780" anchor="ctr"/>
                </a:tc>
              </a:tr>
              <a:tr h="862501">
                <a:tc>
                  <a:txBody>
                    <a:bodyPr/>
                    <a:lstStyle/>
                    <a:p>
                      <a:pPr algn="l">
                        <a:lnSpc>
                          <a:spcPct val="100000"/>
                        </a:lnSpc>
                        <a:spcAft>
                          <a:spcPts val="300"/>
                        </a:spcAft>
                      </a:pPr>
                      <a:r>
                        <a:rPr lang="tr-TR" sz="2400" noProof="0" dirty="0" smtClean="0">
                          <a:effectLst/>
                        </a:rPr>
                        <a:t>Siber</a:t>
                      </a:r>
                      <a:r>
                        <a:rPr lang="tr-TR" sz="2400" baseline="0" noProof="0" dirty="0" smtClean="0">
                          <a:effectLst/>
                        </a:rPr>
                        <a:t> Suçlara, Tehditlere, Eğilimlere ve Güçlüklere Giriş</a:t>
                      </a:r>
                      <a:endParaRPr lang="tr-TR" sz="2400" noProof="0" dirty="0" smtClean="0">
                        <a:effectLst/>
                      </a:endParaRPr>
                    </a:p>
                  </a:txBody>
                  <a:tcPr marL="68580" marR="68580" marT="17780" marB="17780" anchor="ctr"/>
                </a:tc>
              </a:tr>
              <a:tr h="862501">
                <a:tc>
                  <a:txBody>
                    <a:bodyPr/>
                    <a:lstStyle/>
                    <a:p>
                      <a:pPr algn="l">
                        <a:lnSpc>
                          <a:spcPct val="100000"/>
                        </a:lnSpc>
                        <a:spcAft>
                          <a:spcPts val="0"/>
                        </a:spcAft>
                      </a:pPr>
                      <a:r>
                        <a:rPr lang="tr-TR" sz="2400" noProof="0" dirty="0" smtClean="0">
                          <a:effectLst/>
                        </a:rPr>
                        <a:t>Teknolojiye Giriş</a:t>
                      </a:r>
                      <a:endParaRPr lang="tr-TR" sz="2400" noProof="0" dirty="0">
                        <a:effectLst/>
                      </a:endParaRPr>
                    </a:p>
                  </a:txBody>
                  <a:tcPr marL="68580" marR="68580" marT="17780" marB="17780" anchor="ctr"/>
                </a:tc>
              </a:tr>
              <a:tr h="862501">
                <a:tc>
                  <a:txBody>
                    <a:bodyPr/>
                    <a:lstStyle/>
                    <a:p>
                      <a:pPr algn="just">
                        <a:lnSpc>
                          <a:spcPct val="100000"/>
                        </a:lnSpc>
                        <a:spcAft>
                          <a:spcPts val="0"/>
                        </a:spcAft>
                      </a:pPr>
                      <a:r>
                        <a:rPr lang="tr-TR" sz="2400" baseline="0" noProof="0" dirty="0" smtClean="0">
                          <a:effectLst/>
                        </a:rPr>
                        <a:t>Siber Suçlara ilişkin </a:t>
                      </a:r>
                      <a:r>
                        <a:rPr lang="tr-TR" sz="2400" noProof="0" dirty="0" smtClean="0">
                          <a:effectLst/>
                        </a:rPr>
                        <a:t>Budapeşte</a:t>
                      </a:r>
                      <a:r>
                        <a:rPr lang="tr-TR" sz="2400" baseline="0" noProof="0" dirty="0" smtClean="0">
                          <a:effectLst/>
                        </a:rPr>
                        <a:t> Sözleşmesi’nin maddi hukuk hükümleri</a:t>
                      </a:r>
                      <a:endParaRPr lang="tr-TR" sz="2400" noProof="0" dirty="0">
                        <a:solidFill>
                          <a:srgbClr val="000000"/>
                        </a:solidFill>
                        <a:effectLst/>
                        <a:latin typeface="Verdana"/>
                        <a:ea typeface="Calibri"/>
                        <a:cs typeface="Times New Roman"/>
                      </a:endParaRPr>
                    </a:p>
                  </a:txBody>
                  <a:tcPr marL="68580" marR="68580" marT="17780" marB="17780" anchor="ctr"/>
                </a:tc>
              </a:tr>
              <a:tr h="862501">
                <a:tc>
                  <a:txBody>
                    <a:bodyPr/>
                    <a:lstStyle/>
                    <a:p>
                      <a:pPr algn="just">
                        <a:lnSpc>
                          <a:spcPct val="100000"/>
                        </a:lnSpc>
                        <a:spcAft>
                          <a:spcPts val="0"/>
                        </a:spcAft>
                      </a:pPr>
                      <a:r>
                        <a:rPr lang="tr-TR" sz="2400" baseline="0" noProof="0" dirty="0" smtClean="0">
                          <a:effectLst/>
                        </a:rPr>
                        <a:t>Siber Suçlara ilişkin </a:t>
                      </a:r>
                      <a:r>
                        <a:rPr lang="tr-TR" sz="2400" noProof="0" dirty="0" smtClean="0">
                          <a:effectLst/>
                        </a:rPr>
                        <a:t>Budapeşte</a:t>
                      </a:r>
                      <a:r>
                        <a:rPr lang="tr-TR" sz="2400" baseline="0" noProof="0" dirty="0" smtClean="0">
                          <a:effectLst/>
                        </a:rPr>
                        <a:t> Sözleşmesi’nin usul hukuku hükümleri</a:t>
                      </a:r>
                      <a:endParaRPr lang="tr-TR" sz="2400" noProof="0" dirty="0">
                        <a:effectLst/>
                      </a:endParaRPr>
                    </a:p>
                  </a:txBody>
                  <a:tcPr marL="68580" marR="68580" marT="17780" marB="17780" anchor="ctr"/>
                </a:tc>
              </a:tr>
            </a:tbl>
          </a:graphicData>
        </a:graphic>
      </p:graphicFrame>
    </p:spTree>
    <p:extLst>
      <p:ext uri="{BB962C8B-B14F-4D97-AF65-F5344CB8AC3E}">
        <p14:creationId xmlns:p14="http://schemas.microsoft.com/office/powerpoint/2010/main" val="16476010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0293"/>
          </a:xfrm>
        </p:spPr>
        <p:txBody>
          <a:bodyPr/>
          <a:lstStyle/>
          <a:p>
            <a:r>
              <a:rPr lang="tr-TR" b="1" noProof="0" dirty="0" smtClean="0"/>
              <a:t>Gündem</a:t>
            </a:r>
            <a:endParaRPr lang="tr-TR" b="1" noProof="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71901615"/>
              </p:ext>
            </p:extLst>
          </p:nvPr>
        </p:nvGraphicFramePr>
        <p:xfrm>
          <a:off x="556056" y="1465548"/>
          <a:ext cx="8081319" cy="4837784"/>
        </p:xfrm>
        <a:graphic>
          <a:graphicData uri="http://schemas.openxmlformats.org/drawingml/2006/table">
            <a:tbl>
              <a:tblPr firstRow="1" firstCol="1" bandRow="1">
                <a:tableStyleId>{5940675A-B579-460E-94D1-54222C63F5DA}</a:tableStyleId>
              </a:tblPr>
              <a:tblGrid>
                <a:gridCol w="8081319"/>
              </a:tblGrid>
              <a:tr h="735347">
                <a:tc>
                  <a:txBody>
                    <a:bodyPr/>
                    <a:lstStyle/>
                    <a:p>
                      <a:pPr marL="228600" indent="-228600" algn="just">
                        <a:lnSpc>
                          <a:spcPct val="100000"/>
                        </a:lnSpc>
                        <a:spcAft>
                          <a:spcPts val="300"/>
                        </a:spcAft>
                      </a:pPr>
                      <a:r>
                        <a:rPr lang="tr-TR" sz="2400" noProof="0" dirty="0" smtClean="0">
                          <a:effectLst/>
                        </a:rPr>
                        <a:t>Mali Soruşturmalara Giriş</a:t>
                      </a:r>
                      <a:endParaRPr lang="tr-TR" sz="2400" noProof="0" dirty="0">
                        <a:solidFill>
                          <a:srgbClr val="000000"/>
                        </a:solidFill>
                        <a:effectLst/>
                        <a:latin typeface="Verdana"/>
                        <a:ea typeface="Calibri"/>
                        <a:cs typeface="Times New Roman"/>
                      </a:endParaRPr>
                    </a:p>
                  </a:txBody>
                  <a:tcPr marL="68580" marR="68580" marT="17780" marB="17780" anchor="ctr"/>
                </a:tc>
              </a:tr>
              <a:tr h="649929">
                <a:tc>
                  <a:txBody>
                    <a:bodyPr/>
                    <a:lstStyle/>
                    <a:p>
                      <a:pPr algn="just">
                        <a:lnSpc>
                          <a:spcPct val="100000"/>
                        </a:lnSpc>
                        <a:spcAft>
                          <a:spcPts val="0"/>
                        </a:spcAft>
                      </a:pPr>
                      <a:r>
                        <a:rPr lang="tr-TR" sz="2400" noProof="0" dirty="0" smtClean="0">
                          <a:effectLst/>
                        </a:rPr>
                        <a:t>Elektronik Deliller: Uygulama ve Usul Yolları</a:t>
                      </a:r>
                      <a:endParaRPr lang="tr-TR" sz="2400" noProof="0" dirty="0">
                        <a:solidFill>
                          <a:srgbClr val="000000"/>
                        </a:solidFill>
                        <a:effectLst/>
                        <a:latin typeface="Verdana"/>
                        <a:ea typeface="Calibri"/>
                        <a:cs typeface="Times New Roman"/>
                      </a:endParaRPr>
                    </a:p>
                  </a:txBody>
                  <a:tcPr marL="68580" marR="68580" marT="17780" marB="17780" anchor="ctr"/>
                </a:tc>
              </a:tr>
              <a:tr h="649929">
                <a:tc>
                  <a:txBody>
                    <a:bodyPr/>
                    <a:lstStyle/>
                    <a:p>
                      <a:pPr algn="l">
                        <a:lnSpc>
                          <a:spcPct val="100000"/>
                        </a:lnSpc>
                        <a:spcAft>
                          <a:spcPts val="0"/>
                        </a:spcAft>
                      </a:pPr>
                      <a:r>
                        <a:rPr lang="tr-TR" sz="2400" noProof="0" dirty="0" smtClean="0">
                          <a:effectLst/>
                        </a:rPr>
                        <a:t>Uluslararası ve Kamu-Özel İşbirliği</a:t>
                      </a:r>
                      <a:endParaRPr lang="tr-TR" sz="2400" noProof="0" dirty="0">
                        <a:solidFill>
                          <a:srgbClr val="000000"/>
                        </a:solidFill>
                        <a:effectLst/>
                        <a:latin typeface="Verdana"/>
                        <a:ea typeface="Calibri"/>
                        <a:cs typeface="Times New Roman"/>
                      </a:endParaRPr>
                    </a:p>
                  </a:txBody>
                  <a:tcPr marL="68580" marR="68580" marT="17780" marB="17780" anchor="ctr"/>
                </a:tc>
              </a:tr>
              <a:tr h="735347">
                <a:tc>
                  <a:txBody>
                    <a:bodyPr/>
                    <a:lstStyle/>
                    <a:p>
                      <a:pPr marL="228600" indent="-228600" algn="just">
                        <a:lnSpc>
                          <a:spcPct val="100000"/>
                        </a:lnSpc>
                        <a:spcAft>
                          <a:spcPts val="300"/>
                        </a:spcAft>
                      </a:pPr>
                      <a:r>
                        <a:rPr lang="tr-TR" sz="2400" noProof="0" dirty="0" smtClean="0">
                          <a:effectLst/>
                        </a:rPr>
                        <a:t>İnternette Şüphelilerin Tespiti</a:t>
                      </a:r>
                      <a:endParaRPr lang="tr-TR" sz="2400" noProof="0" dirty="0">
                        <a:solidFill>
                          <a:srgbClr val="000000"/>
                        </a:solidFill>
                        <a:effectLst/>
                        <a:latin typeface="Verdana"/>
                        <a:ea typeface="Calibri"/>
                        <a:cs typeface="Times New Roman"/>
                      </a:endParaRPr>
                    </a:p>
                  </a:txBody>
                  <a:tcPr marL="68580" marR="68580" marT="17780" marB="17780" anchor="ctr"/>
                </a:tc>
              </a:tr>
              <a:tr h="735347">
                <a:tc>
                  <a:txBody>
                    <a:bodyPr/>
                    <a:lstStyle/>
                    <a:p>
                      <a:pPr marL="228600" indent="-228600" algn="just">
                        <a:lnSpc>
                          <a:spcPct val="100000"/>
                        </a:lnSpc>
                        <a:spcAft>
                          <a:spcPts val="300"/>
                        </a:spcAft>
                      </a:pPr>
                      <a:r>
                        <a:rPr lang="tr-TR" sz="2400" noProof="0" dirty="0" smtClean="0">
                          <a:solidFill>
                            <a:srgbClr val="000000"/>
                          </a:solidFill>
                          <a:effectLst/>
                          <a:latin typeface="+mn-lt"/>
                          <a:ea typeface="Calibri"/>
                          <a:cs typeface="Times New Roman"/>
                        </a:rPr>
                        <a:t>Siber Suçlardan Elde Edilen Gelir</a:t>
                      </a:r>
                      <a:r>
                        <a:rPr lang="tr-TR" sz="2400" baseline="0" noProof="0" dirty="0" smtClean="0">
                          <a:solidFill>
                            <a:srgbClr val="000000"/>
                          </a:solidFill>
                          <a:effectLst/>
                          <a:latin typeface="+mn-lt"/>
                          <a:ea typeface="Calibri"/>
                          <a:cs typeface="Times New Roman"/>
                        </a:rPr>
                        <a:t> Akışı ve Tipolojileri</a:t>
                      </a:r>
                      <a:endParaRPr lang="tr-TR" sz="2400" noProof="0" dirty="0" smtClean="0">
                        <a:solidFill>
                          <a:srgbClr val="000000"/>
                        </a:solidFill>
                        <a:effectLst/>
                        <a:latin typeface="+mn-lt"/>
                        <a:ea typeface="Calibri"/>
                        <a:cs typeface="Times New Roman"/>
                      </a:endParaRPr>
                    </a:p>
                  </a:txBody>
                  <a:tcPr marL="68580" marR="68580" marT="17780" marB="17780" anchor="ctr"/>
                </a:tc>
              </a:tr>
              <a:tr h="1331885">
                <a:tc>
                  <a:txBody>
                    <a:bodyPr/>
                    <a:lstStyle/>
                    <a:p>
                      <a:pPr algn="l">
                        <a:lnSpc>
                          <a:spcPct val="100000"/>
                        </a:lnSpc>
                        <a:spcAft>
                          <a:spcPts val="0"/>
                        </a:spcAft>
                      </a:pPr>
                      <a:r>
                        <a:rPr lang="tr-TR" sz="2400" noProof="0" dirty="0" smtClean="0">
                          <a:effectLst/>
                        </a:rPr>
                        <a:t>Katılımcılardan</a:t>
                      </a:r>
                      <a:r>
                        <a:rPr lang="tr-TR" sz="2400" baseline="0" noProof="0" dirty="0" smtClean="0">
                          <a:effectLst/>
                        </a:rPr>
                        <a:t> geri bildirim, Soru ve Cevaplar</a:t>
                      </a:r>
                      <a:endParaRPr lang="tr-TR" sz="2400" noProof="0" dirty="0" smtClean="0">
                        <a:effectLst/>
                      </a:endParaRPr>
                    </a:p>
                    <a:p>
                      <a:pPr algn="l">
                        <a:lnSpc>
                          <a:spcPct val="100000"/>
                        </a:lnSpc>
                        <a:spcAft>
                          <a:spcPts val="0"/>
                        </a:spcAft>
                      </a:pPr>
                      <a:r>
                        <a:rPr lang="tr-TR" sz="2400" noProof="0" dirty="0" smtClean="0">
                          <a:effectLst/>
                        </a:rPr>
                        <a:t>Sertifikaların dağıtılması</a:t>
                      </a:r>
                    </a:p>
                    <a:p>
                      <a:pPr algn="l">
                        <a:lnSpc>
                          <a:spcPct val="100000"/>
                        </a:lnSpc>
                        <a:spcAft>
                          <a:spcPts val="0"/>
                        </a:spcAft>
                      </a:pPr>
                      <a:r>
                        <a:rPr lang="tr-TR" sz="2400" noProof="0" dirty="0" smtClean="0">
                          <a:effectLst/>
                        </a:rPr>
                        <a:t>Kapanış konuşmaları</a:t>
                      </a:r>
                      <a:endParaRPr lang="tr-TR" sz="2400" kern="1200" noProof="0" dirty="0">
                        <a:solidFill>
                          <a:schemeClr val="tx1"/>
                        </a:solidFill>
                        <a:effectLst/>
                        <a:latin typeface="+mn-lt"/>
                        <a:ea typeface="+mn-ea"/>
                        <a:cs typeface="+mn-cs"/>
                      </a:endParaRPr>
                    </a:p>
                  </a:txBody>
                  <a:tcPr marL="68580" marR="68580" marT="17780" marB="17780"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sz="3600" b="1" noProof="0" dirty="0" smtClean="0"/>
              <a:t>Değerlendirme Formları</a:t>
            </a:r>
            <a:endParaRPr lang="tr-TR" sz="3600" b="1" noProof="0" dirty="0"/>
          </a:p>
        </p:txBody>
      </p:sp>
      <p:sp>
        <p:nvSpPr>
          <p:cNvPr id="3" name="Content Placeholder 2"/>
          <p:cNvSpPr>
            <a:spLocks noGrp="1"/>
          </p:cNvSpPr>
          <p:nvPr>
            <p:ph idx="1"/>
          </p:nvPr>
        </p:nvSpPr>
        <p:spPr/>
        <p:txBody>
          <a:bodyPr/>
          <a:lstStyle/>
          <a:p>
            <a:r>
              <a:rPr lang="tr-TR" noProof="0" dirty="0" smtClean="0"/>
              <a:t>Avrupa Konseyi değerlendirme amacıyla istiyor.</a:t>
            </a:r>
          </a:p>
          <a:p>
            <a:r>
              <a:rPr lang="tr-TR" noProof="0" dirty="0" smtClean="0"/>
              <a:t>Eğitimin ileride daha da geliştirilmesi amacıyla kullanılıyor.</a:t>
            </a:r>
          </a:p>
          <a:p>
            <a:r>
              <a:rPr lang="tr-TR" dirty="0" smtClean="0"/>
              <a:t>Tam olarak doldurulmazsa işe yaramıyor.</a:t>
            </a:r>
            <a:endParaRPr lang="tr-TR" noProof="0" dirty="0" smtClean="0"/>
          </a:p>
          <a:p>
            <a:r>
              <a:rPr lang="tr-TR" noProof="0" dirty="0" err="1" smtClean="0"/>
              <a:t>Lütfe</a:t>
            </a:r>
            <a:r>
              <a:rPr lang="tr-TR" smtClean="0"/>
              <a:t>n formları </a:t>
            </a:r>
            <a:r>
              <a:rPr lang="tr-TR" dirty="0" smtClean="0"/>
              <a:t>doldurup eğitmeninize veriniz.</a:t>
            </a:r>
            <a:endParaRPr lang="tr-TR" noProof="0" dirty="0" smtClean="0"/>
          </a:p>
        </p:txBody>
      </p:sp>
    </p:spTree>
    <p:extLst>
      <p:ext uri="{BB962C8B-B14F-4D97-AF65-F5344CB8AC3E}">
        <p14:creationId xmlns:p14="http://schemas.microsoft.com/office/powerpoint/2010/main" val="2559783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441081" y="4500570"/>
            <a:ext cx="2260555" cy="923330"/>
          </a:xfrm>
          <a:prstGeom prst="rect">
            <a:avLst/>
          </a:prstGeom>
          <a:noFill/>
        </p:spPr>
        <p:txBody>
          <a:bodyPr wrap="none" rtlCol="0">
            <a:spAutoFit/>
          </a:bodyPr>
          <a:lstStyle/>
          <a:p>
            <a:r>
              <a:rPr lang="en-GB" sz="5400" b="1" dirty="0" err="1" smtClean="0"/>
              <a:t>Sorular</a:t>
            </a:r>
            <a:endParaRPr lang="en-GB" sz="5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3751</TotalTime>
  <Words>287</Words>
  <Application>Microsoft Macintosh PowerPoint</Application>
  <PresentationFormat>Ekran Gösterisi (4:3)</PresentationFormat>
  <Paragraphs>41</Paragraphs>
  <Slides>6</Slides>
  <Notes>5</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6</vt:i4>
      </vt:variant>
    </vt:vector>
  </HeadingPairs>
  <TitlesOfParts>
    <vt:vector size="13" baseType="lpstr">
      <vt:lpstr>Arial Narrow</vt:lpstr>
      <vt:lpstr>Calibri</vt:lpstr>
      <vt:lpstr>MS PGothic</vt:lpstr>
      <vt:lpstr>Times New Roman</vt:lpstr>
      <vt:lpstr>Verdana</vt:lpstr>
      <vt:lpstr>Arial</vt:lpstr>
      <vt:lpstr>Office Theme</vt:lpstr>
      <vt:lpstr>PowerPoint Sunusu</vt:lpstr>
      <vt:lpstr>Oturumun Hedefleri</vt:lpstr>
      <vt:lpstr>Gündem</vt:lpstr>
      <vt:lpstr>Gündem</vt:lpstr>
      <vt:lpstr>Değerlendirme Formları</vt:lpstr>
      <vt:lpstr>PowerPoint Sunusu</vt:lpstr>
    </vt:vector>
  </TitlesOfParts>
  <Company>Technology Risk Limited</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defne orhun</cp:lastModifiedBy>
  <cp:revision>36</cp:revision>
  <dcterms:created xsi:type="dcterms:W3CDTF">2012-01-30T11:04:42Z</dcterms:created>
  <dcterms:modified xsi:type="dcterms:W3CDTF">2017-10-28T09:23:18Z</dcterms:modified>
</cp:coreProperties>
</file>